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58" r:id="rId4"/>
    <p:sldId id="310" r:id="rId5"/>
    <p:sldId id="312" r:id="rId6"/>
    <p:sldId id="303" r:id="rId7"/>
    <p:sldId id="304" r:id="rId8"/>
    <p:sldId id="305" r:id="rId9"/>
    <p:sldId id="313" r:id="rId10"/>
    <p:sldId id="311" r:id="rId11"/>
    <p:sldId id="306" r:id="rId12"/>
    <p:sldId id="307" r:id="rId13"/>
    <p:sldId id="308" r:id="rId14"/>
    <p:sldId id="314" r:id="rId15"/>
    <p:sldId id="317" r:id="rId16"/>
    <p:sldId id="315" r:id="rId17"/>
    <p:sldId id="316" r:id="rId18"/>
    <p:sldId id="302" r:id="rId19"/>
    <p:sldId id="260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tendimento.rpps@previdencia.gov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93376" y="1935892"/>
            <a:ext cx="10824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Plano de Custeio: </a:t>
            </a:r>
          </a:p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Novas Alíquotas de Contribuição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89212" y="3167390"/>
            <a:ext cx="10246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 nº 06, de 2019 (Substitutivo do Relator na Comissão Especial)</a:t>
            </a:r>
            <a:endParaRPr lang="pt-BR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798609" y="1710917"/>
            <a:ext cx="105678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Art. 9º ...........................................................................</a:t>
            </a:r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4º Os Estados, o Distrito Federal e os Municípios </a:t>
            </a:r>
            <a:r>
              <a:rPr lang="pt-BR" sz="2800" b="1" dirty="0"/>
              <a:t>não poderão estabelecer alíquota inferior à da contribuição dos servidores da União</a:t>
            </a:r>
            <a:r>
              <a:rPr lang="pt-BR" sz="2800" dirty="0"/>
              <a:t>, exceto se demonstrado que o respectivo regime próprio de previdência social não possui deficit atuarial a ser equacionado, hipótese em que a alíquota não poderá ser inferior às alíquotas aplicáveis ao Regime Geral de Previdência Social. </a:t>
            </a:r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5º Para fins do disposto no § 4º, </a:t>
            </a:r>
            <a:r>
              <a:rPr lang="pt-BR" sz="2800" b="1" dirty="0"/>
              <a:t>não será considerada como ausência de deficit a implementação de segregação da massa de segurados ou a previsão em lei de plano de equacionamento de deficit</a:t>
            </a:r>
            <a:r>
              <a:rPr lang="pt-BR" sz="2800" dirty="0"/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2720" y="974473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DEMAIS ENTES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6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9443" y="1905506"/>
            <a:ext cx="111931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12. A partir da data de entrada em vigor desta Emenda Constitucional e até que lei do respectivo ente federativo altere a alíquota de custeio do seu regime próprio de previdência social, </a:t>
            </a:r>
            <a:r>
              <a:rPr lang="pt-BR" sz="3200" b="1" dirty="0">
                <a:solidFill>
                  <a:srgbClr val="FF0000"/>
                </a:solidFill>
              </a:rPr>
              <a:t>será aplicada aos servidores ativos, aposentados e pensionistas dos Estados, do Distrito Federal e dos Municípios a alíquota estabelecida no caput do art. 11</a:t>
            </a:r>
            <a:r>
              <a:rPr lang="pt-BR" sz="3200" dirty="0"/>
              <a:t>, se superior às alíquotas até então estabelecidas para os </a:t>
            </a:r>
            <a:r>
              <a:rPr lang="pt-BR" sz="3200" dirty="0" smtClean="0"/>
              <a:t>respectivos servidores</a:t>
            </a:r>
            <a:r>
              <a:rPr lang="pt-BR" sz="3200" dirty="0"/>
              <a:t>.</a:t>
            </a:r>
          </a:p>
          <a:p>
            <a:pPr algn="just"/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DEMAIS ENTES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4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812056" y="2136369"/>
            <a:ext cx="10567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Art. 38. Esta Emenda Constitucional entrará em vigor</a:t>
            </a:r>
            <a:r>
              <a:rPr lang="pt-BR" sz="2800" dirty="0" smtClean="0"/>
              <a:t>:</a:t>
            </a:r>
          </a:p>
          <a:p>
            <a:pPr algn="just"/>
            <a:r>
              <a:rPr lang="pt-BR" sz="2800" dirty="0" smtClean="0"/>
              <a:t>...................................................................</a:t>
            </a:r>
          </a:p>
          <a:p>
            <a:pPr algn="just"/>
            <a:r>
              <a:rPr lang="pt-BR" sz="2800" dirty="0" smtClean="0"/>
              <a:t>II </a:t>
            </a:r>
            <a:r>
              <a:rPr lang="pt-BR" sz="2800" dirty="0"/>
              <a:t>- para os regimes próprios de previdência social dos Estados, do Distrito Federal e dos Municípios, </a:t>
            </a:r>
            <a:r>
              <a:rPr lang="pt-BR" sz="2800" b="1" dirty="0"/>
              <a:t>na data de publicação de lei de iniciativa privativa do respectivo Poder Executivo</a:t>
            </a:r>
            <a:r>
              <a:rPr lang="pt-BR" sz="2800" dirty="0"/>
              <a:t>, que referende integralmente: </a:t>
            </a:r>
            <a:endParaRPr lang="pt-BR" sz="2800" dirty="0" smtClean="0"/>
          </a:p>
          <a:p>
            <a:pPr algn="just"/>
            <a:r>
              <a:rPr lang="pt-BR" sz="2800" dirty="0" smtClean="0"/>
              <a:t>a) as </a:t>
            </a:r>
            <a:r>
              <a:rPr lang="pt-BR" sz="2800" dirty="0"/>
              <a:t>alterações produzidas pelo art. 1º no § 18 do art. 40 da Constituição Federal; </a:t>
            </a:r>
            <a:endParaRPr lang="pt-BR" sz="2800" dirty="0" smtClean="0"/>
          </a:p>
          <a:p>
            <a:pPr algn="just"/>
            <a:r>
              <a:rPr lang="pt-BR" sz="2800" dirty="0" smtClean="0"/>
              <a:t>b</a:t>
            </a:r>
            <a:r>
              <a:rPr lang="pt-BR" sz="2800" dirty="0"/>
              <a:t>) o art. 12, a alínea “a” do inciso I e os incisos III e IV do art. 37.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2720" y="1061890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DEMAIS ENTES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64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812056" y="2136369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1º A lei de que trata o inciso II do caput </a:t>
            </a:r>
            <a:r>
              <a:rPr lang="pt-BR" sz="2800" b="1" dirty="0"/>
              <a:t>não produzirá efeitos anteriores à data de sua publicação</a:t>
            </a:r>
            <a:r>
              <a:rPr lang="pt-BR" sz="2800" dirty="0"/>
              <a:t>. </a:t>
            </a:r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2º A legislação anterior à data de publicação desta Emenda Constitucional no âmbito dos Estados, do Distrito Federal ou dos Municípios a respeito das matérias elencadas no inciso II do caput </a:t>
            </a:r>
            <a:r>
              <a:rPr lang="pt-BR" sz="2800" b="1" dirty="0"/>
              <a:t>será aplicada até a data de publicação da lei nele prevista</a:t>
            </a:r>
            <a:r>
              <a:rPr lang="pt-BR" sz="2800" dirty="0"/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2720" y="1061890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DEMAIS ENTES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24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812056" y="2136369"/>
            <a:ext cx="1056788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Art. 40. ............................................................................</a:t>
            </a:r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18. Incidirá contribuição sobre os proventos de aposentadorias e pensões concedidas por regime próprio de previdência social que superem o limite máximo estabelecido para os benefícios do Regime Geral de Previdência Social </a:t>
            </a:r>
            <a:r>
              <a:rPr lang="pt-BR" sz="2800" b="1" dirty="0">
                <a:solidFill>
                  <a:srgbClr val="FF0000"/>
                </a:solidFill>
              </a:rPr>
              <a:t>e</a:t>
            </a:r>
            <a:r>
              <a:rPr lang="pt-BR" sz="2800" dirty="0"/>
              <a:t>, </a:t>
            </a:r>
            <a:r>
              <a:rPr lang="pt-BR" sz="3200" b="1" dirty="0">
                <a:solidFill>
                  <a:srgbClr val="FF0000"/>
                </a:solidFill>
              </a:rPr>
              <a:t>se demonstrado deficit atuarial </a:t>
            </a:r>
            <a:r>
              <a:rPr lang="pt-BR" sz="2800" dirty="0"/>
              <a:t>do respectivo regime, na forma da lei complementar de que trata o § 22, </a:t>
            </a:r>
            <a:r>
              <a:rPr lang="pt-BR" sz="2800" b="1" dirty="0">
                <a:solidFill>
                  <a:srgbClr val="FF0000"/>
                </a:solidFill>
              </a:rPr>
              <a:t>a contribuição alcançará inclusive os valores que superem um salário mínimo.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2720" y="1061890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</a:t>
            </a:r>
            <a:r>
              <a:rPr lang="pt-BR" sz="3600" b="1" dirty="0" smtClean="0">
                <a:cs typeface="Arial" panose="020B0604020202020204" pitchFamily="34" charset="0"/>
              </a:rPr>
              <a:t>EXTRAORDINÁRIAS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2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509"/>
            <a:ext cx="12192000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32720" y="1061890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</a:t>
            </a:r>
            <a:r>
              <a:rPr lang="pt-BR" sz="3600" b="1" dirty="0" smtClean="0">
                <a:cs typeface="Arial" panose="020B0604020202020204" pitchFamily="34" charset="0"/>
              </a:rPr>
              <a:t>EXTRAORDINÁRIAS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42658"/>
              </p:ext>
            </p:extLst>
          </p:nvPr>
        </p:nvGraphicFramePr>
        <p:xfrm>
          <a:off x="1530721" y="2675124"/>
          <a:ext cx="9472639" cy="1308735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1945156"/>
                <a:gridCol w="1718665"/>
                <a:gridCol w="1652049"/>
                <a:gridCol w="1318975"/>
                <a:gridCol w="1039192"/>
                <a:gridCol w="1798602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Aposentadoria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Teto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de Incidência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Alíquota Progressiva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Alíquota Efetiva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 de Contribuição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10.000,00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5.839,40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4.160,60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14,50%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12,86%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R$    </a:t>
                      </a:r>
                      <a:r>
                        <a:rPr lang="pt-B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535,05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10.000,00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   998,00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9.002,00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14,50</a:t>
                      </a:r>
                      <a:r>
                        <a:rPr lang="pt-BR" sz="2400" u="none" strike="noStrike" dirty="0">
                          <a:effectLst/>
                        </a:rPr>
                        <a:t>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12,86</a:t>
                      </a:r>
                      <a:r>
                        <a:rPr lang="pt-BR" sz="2400" u="none" strike="noStrike" dirty="0">
                          <a:effectLst/>
                        </a:rPr>
                        <a:t>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1.157,66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812056" y="1894322"/>
            <a:ext cx="105678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Art. 149 (PEC 06, de 2019). .......................................................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1º-C A contribuição extraordinária dos servidores públicos ativos, dos aposentados e dos pensionistas observará os seguintes critérios: </a:t>
            </a:r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I </a:t>
            </a:r>
            <a:r>
              <a:rPr lang="pt-BR" sz="2800" dirty="0"/>
              <a:t>- </a:t>
            </a:r>
            <a:r>
              <a:rPr lang="pt-BR" sz="2800" b="1" dirty="0">
                <a:solidFill>
                  <a:srgbClr val="FF0000"/>
                </a:solidFill>
              </a:rPr>
              <a:t>dependerá da comprovação da existência de deficit atuarial </a:t>
            </a:r>
            <a:r>
              <a:rPr lang="pt-BR" sz="2800" dirty="0"/>
              <a:t>e será estabelecida </a:t>
            </a:r>
            <a:r>
              <a:rPr lang="pt-BR" sz="2800" dirty="0">
                <a:solidFill>
                  <a:srgbClr val="FF0000"/>
                </a:solidFill>
              </a:rPr>
              <a:t>exclusivamente para promover seu equacionamento</a:t>
            </a:r>
            <a:r>
              <a:rPr lang="pt-BR" sz="2800" dirty="0"/>
              <a:t>, </a:t>
            </a:r>
            <a:r>
              <a:rPr lang="pt-BR" sz="2800" dirty="0">
                <a:solidFill>
                  <a:srgbClr val="FF0000"/>
                </a:solidFill>
              </a:rPr>
              <a:t>por prazo determinado, e em conjunto com outras medidas</a:t>
            </a:r>
            <a:r>
              <a:rPr lang="pt-BR" sz="2800" dirty="0"/>
              <a:t> para equacionamento </a:t>
            </a:r>
            <a:r>
              <a:rPr lang="pt-BR" sz="2800" dirty="0" smtClean="0"/>
              <a:t>do deficit</a:t>
            </a:r>
            <a:r>
              <a:rPr lang="pt-BR" sz="2800" dirty="0"/>
              <a:t>, observado o disposto no inciso III do § 1º do art. </a:t>
            </a:r>
            <a:r>
              <a:rPr lang="pt-BR" sz="2800" dirty="0" smtClean="0"/>
              <a:t>40; e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2720" y="1061890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</a:t>
            </a:r>
            <a:r>
              <a:rPr lang="pt-BR" sz="3600" b="1" dirty="0" smtClean="0">
                <a:cs typeface="Arial" panose="020B0604020202020204" pitchFamily="34" charset="0"/>
              </a:rPr>
              <a:t>EXTRAORDINÁRIAS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4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812056" y="2069134"/>
            <a:ext cx="105678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II - poderá ter alíquotas diferenciadas com base nos seguintes critérios, sem prejuízo de outros que venham a ser definidos pela lei complementar de que trata o § 1º do art. 40: </a:t>
            </a:r>
            <a:endParaRPr lang="pt-BR" sz="2800" dirty="0" smtClean="0"/>
          </a:p>
          <a:p>
            <a:pPr algn="just"/>
            <a:r>
              <a:rPr lang="pt-BR" sz="2800" dirty="0" smtClean="0"/>
              <a:t>a) a </a:t>
            </a:r>
            <a:r>
              <a:rPr lang="pt-BR" sz="2800" dirty="0"/>
              <a:t>condição de servidor público </a:t>
            </a:r>
            <a:r>
              <a:rPr lang="pt-BR" sz="2800" b="1" dirty="0">
                <a:solidFill>
                  <a:srgbClr val="FF0000"/>
                </a:solidFill>
              </a:rPr>
              <a:t>ativo, aposentado ou pensionista</a:t>
            </a:r>
            <a:r>
              <a:rPr lang="pt-BR" sz="2800" dirty="0"/>
              <a:t>; </a:t>
            </a:r>
            <a:endParaRPr lang="pt-BR" sz="2800" dirty="0" smtClean="0"/>
          </a:p>
          <a:p>
            <a:pPr algn="just"/>
            <a:r>
              <a:rPr lang="pt-BR" sz="2800" dirty="0" smtClean="0"/>
              <a:t>b</a:t>
            </a:r>
            <a:r>
              <a:rPr lang="pt-BR" sz="2800" dirty="0"/>
              <a:t>) o </a:t>
            </a:r>
            <a:r>
              <a:rPr lang="pt-BR" sz="2800" b="1" dirty="0">
                <a:solidFill>
                  <a:srgbClr val="FF0000"/>
                </a:solidFill>
              </a:rPr>
              <a:t>histórico contributivo </a:t>
            </a:r>
            <a:r>
              <a:rPr lang="pt-BR" sz="2800" dirty="0"/>
              <a:t>ao regime próprio de previdência social; </a:t>
            </a:r>
            <a:endParaRPr lang="pt-BR" sz="2800" dirty="0" smtClean="0"/>
          </a:p>
          <a:p>
            <a:pPr algn="just"/>
            <a:r>
              <a:rPr lang="pt-BR" sz="2800" dirty="0" smtClean="0"/>
              <a:t>c</a:t>
            </a:r>
            <a:r>
              <a:rPr lang="pt-BR" sz="2800" dirty="0"/>
              <a:t>) a </a:t>
            </a:r>
            <a:r>
              <a:rPr lang="pt-BR" sz="2800" b="1" dirty="0">
                <a:solidFill>
                  <a:srgbClr val="FF0000"/>
                </a:solidFill>
              </a:rPr>
              <a:t>regra de cálculo do benefício </a:t>
            </a:r>
            <a:r>
              <a:rPr lang="pt-BR" sz="2800" dirty="0"/>
              <a:t>de aposentadoria ou de pensão implementado; e </a:t>
            </a:r>
            <a:endParaRPr lang="pt-BR" sz="2800" dirty="0" smtClean="0"/>
          </a:p>
          <a:p>
            <a:pPr algn="just"/>
            <a:r>
              <a:rPr lang="pt-BR" sz="2800" dirty="0" smtClean="0"/>
              <a:t>d</a:t>
            </a:r>
            <a:r>
              <a:rPr lang="pt-BR" sz="2800" dirty="0"/>
              <a:t>) o </a:t>
            </a:r>
            <a:r>
              <a:rPr lang="pt-BR" sz="2800" b="1" dirty="0">
                <a:solidFill>
                  <a:srgbClr val="FF0000"/>
                </a:solidFill>
              </a:rPr>
              <a:t>valor da base de contribuição ou do benefício recebido</a:t>
            </a:r>
            <a:r>
              <a:rPr lang="pt-BR" sz="2800" dirty="0"/>
              <a:t>.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2720" y="1061890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</a:t>
            </a:r>
            <a:r>
              <a:rPr lang="pt-BR" sz="3600" b="1" dirty="0" smtClean="0">
                <a:cs typeface="Arial" panose="020B0604020202020204" pitchFamily="34" charset="0"/>
              </a:rPr>
              <a:t>EXTRAORDINÁRIAS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304427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030" indent="-90805" algn="ctr">
              <a:spcAft>
                <a:spcPts val="0"/>
              </a:spcAft>
            </a:pPr>
            <a:r>
              <a:rPr lang="pt-BR" sz="2400" b="1" dirty="0">
                <a:solidFill>
                  <a:srgbClr val="1F497D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Leonardo da Silva Motta</a:t>
            </a:r>
            <a:endParaRPr lang="pt-BR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Coordenador-Geral de Normatização e Acompanhamento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Legal</a:t>
            </a:r>
          </a:p>
          <a:p>
            <a:pPr marL="113030" indent="-90805" algn="ctr">
              <a:spcAft>
                <a:spcPts val="0"/>
              </a:spcAft>
            </a:pPr>
            <a:endParaRPr lang="pt-BR" sz="2000" dirty="0" smtClean="0">
              <a:solidFill>
                <a:srgbClr val="595959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  <a:hlinkClick r:id="rId3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  <a:hlinkClick r:id="rId3"/>
              </a:rPr>
              <a:t>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  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  <a:hlinkClick r:id="rId3"/>
              </a:rPr>
              <a:t>atendimento.rpps@previdencia.gov.br</a:t>
            </a:r>
            <a:endParaRPr lang="pt-BR" sz="2000" dirty="0" smtClean="0">
              <a:solidFill>
                <a:srgbClr val="595959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50" y="1532999"/>
            <a:ext cx="3791744" cy="1296144"/>
          </a:xfrm>
          <a:prstGeom prst="rect">
            <a:avLst/>
          </a:prstGeom>
        </p:spPr>
      </p:pic>
      <p:pic>
        <p:nvPicPr>
          <p:cNvPr id="1026" name="Picture 2" descr="Resultado de imagem para e-mail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36" y="3926543"/>
            <a:ext cx="583414" cy="58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8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9443" y="2252816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terá caráter contributivo </a:t>
            </a:r>
            <a:r>
              <a:rPr lang="pt-BR" sz="3200" dirty="0" smtClean="0"/>
              <a:t>e solidário</a:t>
            </a:r>
            <a:r>
              <a:rPr lang="pt-BR" sz="3200" dirty="0"/>
              <a:t>, mediante contribuição do respectivo ente federativo, </a:t>
            </a:r>
            <a:r>
              <a:rPr lang="pt-BR" sz="3200" dirty="0" smtClean="0"/>
              <a:t>de servidores </a:t>
            </a:r>
            <a:r>
              <a:rPr lang="pt-BR" sz="3200" dirty="0"/>
              <a:t>ativos, de aposentados e de pensionistas,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8657" y="2252816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</a:t>
            </a:r>
            <a:r>
              <a:rPr lang="pt-BR" sz="3200" dirty="0">
                <a:solidFill>
                  <a:srgbClr val="FF0000"/>
                </a:solidFill>
              </a:rPr>
              <a:t>terá caráter contributivo </a:t>
            </a:r>
            <a:r>
              <a:rPr lang="pt-BR" sz="3200" dirty="0" smtClean="0">
                <a:solidFill>
                  <a:srgbClr val="FF0000"/>
                </a:solidFill>
              </a:rPr>
              <a:t>e solidário</a:t>
            </a:r>
            <a:r>
              <a:rPr lang="pt-BR" sz="3200" dirty="0"/>
              <a:t>, mediante contribuição do respectivo ente federativo, </a:t>
            </a:r>
            <a:r>
              <a:rPr lang="pt-BR" sz="3200" dirty="0" smtClean="0"/>
              <a:t>de servidores </a:t>
            </a:r>
            <a:r>
              <a:rPr lang="pt-BR" sz="3200" dirty="0"/>
              <a:t>ativos, de aposentados e de pensionistas,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03676" y="2252815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terá caráter contributivo </a:t>
            </a:r>
            <a:r>
              <a:rPr lang="pt-BR" sz="3200" dirty="0" smtClean="0"/>
              <a:t>e solidário</a:t>
            </a:r>
            <a:r>
              <a:rPr lang="pt-BR" sz="3200" dirty="0"/>
              <a:t>, </a:t>
            </a:r>
            <a:r>
              <a:rPr lang="pt-BR" sz="3200" dirty="0">
                <a:solidFill>
                  <a:srgbClr val="FF0000"/>
                </a:solidFill>
              </a:rPr>
              <a:t>mediante contribuição do respectivo ente federativo, </a:t>
            </a:r>
            <a:r>
              <a:rPr lang="pt-BR" sz="3200" dirty="0" smtClean="0">
                <a:solidFill>
                  <a:srgbClr val="FF0000"/>
                </a:solidFill>
              </a:rPr>
              <a:t>de servidores </a:t>
            </a:r>
            <a:r>
              <a:rPr lang="pt-BR" sz="3200" dirty="0">
                <a:solidFill>
                  <a:srgbClr val="FF0000"/>
                </a:solidFill>
              </a:rPr>
              <a:t>ativos, de aposentados e de pensionistas</a:t>
            </a:r>
            <a:r>
              <a:rPr lang="pt-BR" sz="3200" dirty="0"/>
              <a:t>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</p:spTree>
    <p:extLst>
      <p:ext uri="{BB962C8B-B14F-4D97-AF65-F5344CB8AC3E}">
        <p14:creationId xmlns:p14="http://schemas.microsoft.com/office/powerpoint/2010/main" val="365316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2151727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</a:t>
            </a:r>
            <a:r>
              <a:rPr lang="pt-BR" sz="3200" dirty="0" smtClean="0"/>
              <a:t>40. </a:t>
            </a:r>
            <a:r>
              <a:rPr lang="pt-BR" sz="3200" dirty="0"/>
              <a:t>................................................................................. </a:t>
            </a:r>
            <a:endParaRPr lang="pt-BR" sz="3200" dirty="0" smtClean="0"/>
          </a:p>
          <a:p>
            <a:pPr algn="just"/>
            <a:r>
              <a:rPr lang="pt-BR" sz="3200" dirty="0" smtClean="0"/>
              <a:t>§ </a:t>
            </a:r>
            <a:r>
              <a:rPr lang="pt-BR" sz="3200" dirty="0" smtClean="0"/>
              <a:t>22. .....................................................................................</a:t>
            </a:r>
          </a:p>
          <a:p>
            <a:pPr algn="just"/>
            <a:r>
              <a:rPr lang="pt-BR" sz="3200" dirty="0"/>
              <a:t>XI - parâmetros para apuração da base de cálculo e definição de alíquota de contribuição do ente federativo, dos servidores ativos, dos aposentados e dos pensionistas.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9443" y="1956980"/>
            <a:ext cx="111931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149. ................................................................................. </a:t>
            </a:r>
            <a:endParaRPr lang="pt-BR" sz="3200" dirty="0" smtClean="0"/>
          </a:p>
          <a:p>
            <a:pPr algn="just"/>
            <a:r>
              <a:rPr lang="pt-BR" sz="3200" dirty="0" smtClean="0"/>
              <a:t>§ </a:t>
            </a:r>
            <a:r>
              <a:rPr lang="pt-BR" sz="3200" dirty="0"/>
              <a:t>1º A União, os Estados, o Distrito Federal e os Municípios instituirão, por meio de lei, para custeio de regime próprio de previdência social, cobradas do respectivo ente federativo, dos servidores ativos, dos aposentados e dos pensionistas, que poderão ter alíquotas progressivas de acordo com o valor da base de contribuição ou do benefício recebido.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9443" y="1956980"/>
            <a:ext cx="111931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149. ................................................................................. </a:t>
            </a:r>
            <a:endParaRPr lang="pt-BR" sz="3200" dirty="0" smtClean="0"/>
          </a:p>
          <a:p>
            <a:pPr algn="just"/>
            <a:r>
              <a:rPr lang="pt-BR" sz="3200" dirty="0" smtClean="0"/>
              <a:t>§ </a:t>
            </a:r>
            <a:r>
              <a:rPr lang="pt-BR" sz="3200" dirty="0"/>
              <a:t>1º A União, os Estados, o Distrito Federal e os Municípios instituirão, por meio de lei, para custeio de regime próprio de previdência social, cobradas do respectivo ente federativo, dos servidores ativos, dos aposentados e dos pensionistas, </a:t>
            </a:r>
            <a:r>
              <a:rPr lang="pt-BR" sz="3200" dirty="0">
                <a:solidFill>
                  <a:srgbClr val="FF0000"/>
                </a:solidFill>
              </a:rPr>
              <a:t>que poderão ter alíquotas progressivas</a:t>
            </a:r>
            <a:r>
              <a:rPr lang="pt-BR" sz="3200" dirty="0"/>
              <a:t> de acordo com o valor da base de contribuição ou do benefício recebido. </a:t>
            </a:r>
          </a:p>
        </p:txBody>
      </p:sp>
    </p:spTree>
    <p:extLst>
      <p:ext uri="{BB962C8B-B14F-4D97-AF65-F5344CB8AC3E}">
        <p14:creationId xmlns:p14="http://schemas.microsoft.com/office/powerpoint/2010/main" val="329830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2151727"/>
            <a:ext cx="111931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Art</a:t>
            </a:r>
            <a:r>
              <a:rPr lang="pt-BR" sz="3200" dirty="0"/>
              <a:t>. 11. Até que entre em vigor lei que altere a alíquota da contribuição previdenciária de que tratam os </a:t>
            </a:r>
            <a:r>
              <a:rPr lang="pt-BR" sz="3200" dirty="0" err="1"/>
              <a:t>arts</a:t>
            </a:r>
            <a:r>
              <a:rPr lang="pt-BR" sz="3200" dirty="0"/>
              <a:t>. 4º, 5º e 6º da Lei n° 10.887, de 18 de junho de 2004, </a:t>
            </a:r>
            <a:r>
              <a:rPr lang="pt-BR" sz="3600" b="1" dirty="0">
                <a:solidFill>
                  <a:srgbClr val="FF0000"/>
                </a:solidFill>
              </a:rPr>
              <a:t>esta será de quatorze por cento.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9202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DA UNIÃO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="" xmlns:a16="http://schemas.microsoft.com/office/drawing/2014/main" id="{5474355F-AF1B-4F52-B1BC-EBA3401B17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707952"/>
              </p:ext>
            </p:extLst>
          </p:nvPr>
        </p:nvGraphicFramePr>
        <p:xfrm>
          <a:off x="2207567" y="1763271"/>
          <a:ext cx="7776865" cy="47101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110347">
                  <a:extLst>
                    <a:ext uri="{9D8B030D-6E8A-4147-A177-3AD203B41FA5}">
                      <a16:colId xmlns="" xmlns:a16="http://schemas.microsoft.com/office/drawing/2014/main" val="1854705044"/>
                    </a:ext>
                  </a:extLst>
                </a:gridCol>
                <a:gridCol w="2333259">
                  <a:extLst>
                    <a:ext uri="{9D8B030D-6E8A-4147-A177-3AD203B41FA5}">
                      <a16:colId xmlns="" xmlns:a16="http://schemas.microsoft.com/office/drawing/2014/main" val="2251244685"/>
                    </a:ext>
                  </a:extLst>
                </a:gridCol>
                <a:gridCol w="2333259"/>
              </a:tblGrid>
              <a:tr h="40667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RPPS da União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1391727351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Faixa Salarial (</a:t>
                      </a:r>
                      <a:r>
                        <a:rPr kumimoji="0" lang="pt-BR" sz="20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</a:t>
                      </a: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$)</a:t>
                      </a:r>
                      <a:endParaRPr kumimoji="0" lang="pt-BR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Alíquota </a:t>
                      </a:r>
                      <a:r>
                        <a:rPr kumimoji="0" lang="pt-B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Efetiva </a:t>
                      </a:r>
                      <a:endParaRPr kumimoji="0" lang="pt-BR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Alíquota Progressiva</a:t>
                      </a:r>
                      <a:endParaRPr kumimoji="0" lang="pt-BR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="" xmlns:a16="http://schemas.microsoft.com/office/drawing/2014/main" val="3764037998"/>
                  </a:ext>
                </a:extLst>
              </a:tr>
              <a:tr h="474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Até 1 Salário </a:t>
                      </a: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Mínimo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7,5%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7,5%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2603498770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998,01 a 2.000,00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7,5% a 8,25%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9,0%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459952210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2.000,01 a 3.000,00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8,25% a 9,5%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12,0%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47534674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3.000,01 a 5.839,45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9,5% a 11,68%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14,0%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4127919378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5.839,46 a 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11,68% a 12,86%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="" xmlns:a16="http://schemas.microsoft.com/office/drawing/2014/main" val="1712583232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10.000,01 a 20.000,00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12,86% a 14,68%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="" xmlns:a16="http://schemas.microsoft.com/office/drawing/2014/main" val="2736834599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20.000,01 a 39.000,00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14,68% a 16,79%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19,0%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="" xmlns:a16="http://schemas.microsoft.com/office/drawing/2014/main" val="3037365679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Acima de 39.000,00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+ de </a:t>
                      </a: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16,79%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22,0%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="" xmlns:a16="http://schemas.microsoft.com/office/drawing/2014/main" val="600082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61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9337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DA UNIÃO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="" xmlns:a16="http://schemas.microsoft.com/office/drawing/2014/main" id="{5474355F-AF1B-4F52-B1BC-EBA3401B17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909011"/>
              </p:ext>
            </p:extLst>
          </p:nvPr>
        </p:nvGraphicFramePr>
        <p:xfrm>
          <a:off x="5753300" y="1786263"/>
          <a:ext cx="5400600" cy="470040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30969">
                  <a:extLst>
                    <a:ext uri="{9D8B030D-6E8A-4147-A177-3AD203B41FA5}">
                      <a16:colId xmlns="" xmlns:a16="http://schemas.microsoft.com/office/drawing/2014/main" val="1854705044"/>
                    </a:ext>
                  </a:extLst>
                </a:gridCol>
                <a:gridCol w="1853461">
                  <a:extLst>
                    <a:ext uri="{9D8B030D-6E8A-4147-A177-3AD203B41FA5}">
                      <a16:colId xmlns="" xmlns:a16="http://schemas.microsoft.com/office/drawing/2014/main" val="2251244685"/>
                    </a:ext>
                  </a:extLst>
                </a:gridCol>
                <a:gridCol w="1516170">
                  <a:extLst>
                    <a:ext uri="{9D8B030D-6E8A-4147-A177-3AD203B41FA5}">
                      <a16:colId xmlns="" xmlns:a16="http://schemas.microsoft.com/office/drawing/2014/main" val="1648333137"/>
                    </a:ext>
                  </a:extLst>
                </a:gridCol>
              </a:tblGrid>
              <a:tr h="609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Faixas salariais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Alíquota Progressiva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Contribuição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1391727351"/>
                  </a:ext>
                </a:extLst>
              </a:tr>
              <a:tr h="614977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/>
                        <a:t>R$30 mil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16,11%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/>
                        <a:t>R$4.835,83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2603498770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R$10.000,04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R$1.900,00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459952210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R$9.999,99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16,5%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R$1.649,99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47534674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R$4.160,55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R$603,27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4127919378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R$2.389,44 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R$397,52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1712583232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R$999,99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R$119,99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2736834599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R$1.001,99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R$90,17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037365679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R$998,00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R$74,75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600082768"/>
                  </a:ext>
                </a:extLst>
              </a:tr>
            </a:tbl>
          </a:graphicData>
        </a:graphic>
      </p:graphicFrame>
      <p:cxnSp>
        <p:nvCxnSpPr>
          <p:cNvPr id="8" name="Conector de Seta Reta 28">
            <a:extLst>
              <a:ext uri="{FF2B5EF4-FFF2-40B4-BE49-F238E27FC236}">
                <a16:creationId xmlns="" xmlns:a16="http://schemas.microsoft.com/office/drawing/2014/main" id="{A0E2CF86-6A04-A74E-AEAA-C99CDBA8D1F9}"/>
              </a:ext>
            </a:extLst>
          </p:cNvPr>
          <p:cNvCxnSpPr>
            <a:cxnSpLocks/>
          </p:cNvCxnSpPr>
          <p:nvPr/>
        </p:nvCxnSpPr>
        <p:spPr>
          <a:xfrm flipV="1">
            <a:off x="9389704" y="3370439"/>
            <a:ext cx="0" cy="275543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Espaço Reservado para Conteúdo 3">
            <a:extLst>
              <a:ext uri="{FF2B5EF4-FFF2-40B4-BE49-F238E27FC236}">
                <a16:creationId xmlns="" xmlns:a16="http://schemas.microsoft.com/office/drawing/2014/main" id="{4367D701-6999-43A8-8E04-E2B52439F9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146987"/>
              </p:ext>
            </p:extLst>
          </p:nvPr>
        </p:nvGraphicFramePr>
        <p:xfrm>
          <a:off x="532720" y="2292924"/>
          <a:ext cx="4320480" cy="148137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446288">
                  <a:extLst>
                    <a:ext uri="{9D8B030D-6E8A-4147-A177-3AD203B41FA5}">
                      <a16:colId xmlns="" xmlns:a16="http://schemas.microsoft.com/office/drawing/2014/main" val="1854705044"/>
                    </a:ext>
                  </a:extLst>
                </a:gridCol>
                <a:gridCol w="1307228">
                  <a:extLst>
                    <a:ext uri="{9D8B030D-6E8A-4147-A177-3AD203B41FA5}">
                      <a16:colId xmlns="" xmlns:a16="http://schemas.microsoft.com/office/drawing/2014/main" val="2251244685"/>
                    </a:ext>
                  </a:extLst>
                </a:gridCol>
                <a:gridCol w="1566964">
                  <a:extLst>
                    <a:ext uri="{9D8B030D-6E8A-4147-A177-3AD203B41FA5}">
                      <a16:colId xmlns="" xmlns:a16="http://schemas.microsoft.com/office/drawing/2014/main" val="4194062419"/>
                    </a:ext>
                  </a:extLst>
                </a:gridCol>
              </a:tblGrid>
              <a:tr h="36959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kern="1200" baseline="30000" dirty="0" smtClean="0"/>
                        <a:t>Alíquota vigente</a:t>
                      </a:r>
                      <a:endParaRPr lang="pt-BR" sz="32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</a:tr>
              <a:tr h="5070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Salário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Alíquota 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Contribuição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764037998"/>
                  </a:ext>
                </a:extLst>
              </a:tr>
              <a:tr h="557795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err="1"/>
                        <a:t>R</a:t>
                      </a:r>
                      <a:r>
                        <a:rPr lang="pt-BR" sz="2000" kern="1200" dirty="0"/>
                        <a:t>$ 30 mil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11%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713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err="1"/>
                        <a:t>R</a:t>
                      </a:r>
                      <a:r>
                        <a:rPr lang="pt-BR" sz="2000" kern="1200" dirty="0"/>
                        <a:t>$ 3.300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2603498770"/>
                  </a:ext>
                </a:extLst>
              </a:tr>
            </a:tbl>
          </a:graphicData>
        </a:graphic>
      </p:graphicFrame>
      <p:sp>
        <p:nvSpPr>
          <p:cNvPr id="10" name="Elipse 9"/>
          <p:cNvSpPr/>
          <p:nvPr/>
        </p:nvSpPr>
        <p:spPr>
          <a:xfrm>
            <a:off x="8021552" y="2578351"/>
            <a:ext cx="1224136" cy="403699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05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9443" y="1795616"/>
            <a:ext cx="11193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§ 4º A contribuição de que trata o caput, com a redução ou a majoração decorrentes do disposto no § 1º, </a:t>
            </a:r>
            <a:r>
              <a:rPr lang="pt-BR" sz="3200" b="1" dirty="0">
                <a:solidFill>
                  <a:srgbClr val="FF0000"/>
                </a:solidFill>
              </a:rPr>
              <a:t>será devida pelos aposentados e pensionistas de quaisquer dos Poderes da União</a:t>
            </a:r>
            <a:r>
              <a:rPr lang="pt-BR" sz="3200" dirty="0"/>
              <a:t>, incluídas suas entidades autárquicas e suas fundações, incidentes sobre o valor da parcela dos proventos de aposentadorias e pensões que superem o limite máximo estabelecido para os benefícios do Regime Geral de Previdência Social, </a:t>
            </a:r>
            <a:r>
              <a:rPr lang="pt-BR" sz="3200" dirty="0">
                <a:solidFill>
                  <a:srgbClr val="FF0000"/>
                </a:solidFill>
              </a:rPr>
              <a:t>hipótese em que será considerada a totalidade do valor do benefício para fins de definição das alíquotas aplicáveis</a:t>
            </a:r>
            <a:r>
              <a:rPr lang="pt-BR" sz="3200" dirty="0"/>
              <a:t>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DA UNIÃO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4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95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ALÍQUOTAS DE </a:t>
            </a:r>
            <a:r>
              <a:rPr lang="pt-BR" sz="3600" b="1" dirty="0" smtClean="0">
                <a:cs typeface="Arial" panose="020B0604020202020204" pitchFamily="34" charset="0"/>
              </a:rPr>
              <a:t>CONTRIBUIÇÃO DA UNIÃO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754894"/>
              </p:ext>
            </p:extLst>
          </p:nvPr>
        </p:nvGraphicFramePr>
        <p:xfrm>
          <a:off x="667191" y="2023424"/>
          <a:ext cx="9041619" cy="933450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1807068"/>
                <a:gridCol w="1573306"/>
                <a:gridCol w="1680882"/>
                <a:gridCol w="1341189"/>
                <a:gridCol w="1172967"/>
                <a:gridCol w="1466207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Aposentadoria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Teto RGPS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de Incidência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Alíquota Progressiva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Alíquota Efetiva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 de Contribuição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R$</a:t>
                      </a:r>
                      <a:r>
                        <a:rPr lang="pt-B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10.000,00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R$</a:t>
                      </a:r>
                      <a:r>
                        <a:rPr lang="pt-B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5.839,40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4.160,60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 -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11%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 457,67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63319"/>
              </p:ext>
            </p:extLst>
          </p:nvPr>
        </p:nvGraphicFramePr>
        <p:xfrm>
          <a:off x="927846" y="3469389"/>
          <a:ext cx="10959354" cy="1674495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287766"/>
                <a:gridCol w="1904188"/>
                <a:gridCol w="1686610"/>
                <a:gridCol w="1584555"/>
                <a:gridCol w="1116105"/>
                <a:gridCol w="1035424"/>
                <a:gridCol w="1344706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Incidência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Aposentadoria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Teto RGPS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de Incidência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Alíquota Progressiva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Alíquota Efetiva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 de Contribuição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3663" indent="0" algn="l" fontAlgn="b"/>
                      <a:r>
                        <a:rPr lang="pt-B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Sobre o</a:t>
                      </a:r>
                      <a:r>
                        <a:rPr lang="pt-BR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valor do benefício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10.000,00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5.839,40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4.160,60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14,50%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12,86%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R$</a:t>
                      </a:r>
                      <a:r>
                        <a:rPr lang="pt-B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</a:rPr>
                        <a:t>535,05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3663" indent="0" algn="l" fontAlgn="b"/>
                      <a:r>
                        <a:rPr lang="pt-B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Sobre a parcela que ultrapassa o teto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10.000,00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5.839,40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4.160,60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14,00%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10,76%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 R$ </a:t>
                      </a:r>
                      <a:r>
                        <a:rPr lang="pt-BR" sz="2400" u="none" strike="noStrike" dirty="0" smtClean="0">
                          <a:effectLst/>
                        </a:rPr>
                        <a:t>447,68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63070" y="1672568"/>
            <a:ext cx="92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Hoje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10134" y="3163405"/>
            <a:ext cx="1553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Substitutivo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6938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1438</Words>
  <Application>Microsoft Office PowerPoint</Application>
  <PresentationFormat>Widescreen</PresentationFormat>
  <Paragraphs>174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Gisha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Leonardo Motta</cp:lastModifiedBy>
  <cp:revision>53</cp:revision>
  <dcterms:created xsi:type="dcterms:W3CDTF">2019-05-07T17:44:33Z</dcterms:created>
  <dcterms:modified xsi:type="dcterms:W3CDTF">2019-06-27T15:36:29Z</dcterms:modified>
</cp:coreProperties>
</file>